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20"/>
  </p:notesMasterIdLst>
  <p:sldIdLst>
    <p:sldId id="360" r:id="rId3"/>
    <p:sldId id="355" r:id="rId4"/>
    <p:sldId id="376" r:id="rId5"/>
    <p:sldId id="415" r:id="rId6"/>
    <p:sldId id="416" r:id="rId7"/>
    <p:sldId id="417" r:id="rId8"/>
    <p:sldId id="418" r:id="rId9"/>
    <p:sldId id="419" r:id="rId10"/>
    <p:sldId id="260" r:id="rId11"/>
    <p:sldId id="420" r:id="rId12"/>
    <p:sldId id="421" r:id="rId13"/>
    <p:sldId id="422" r:id="rId14"/>
    <p:sldId id="423" r:id="rId15"/>
    <p:sldId id="424" r:id="rId16"/>
    <p:sldId id="427" r:id="rId17"/>
    <p:sldId id="425" r:id="rId18"/>
    <p:sldId id="426" r:id="rId19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415"/>
            <p14:sldId id="416"/>
            <p14:sldId id="417"/>
            <p14:sldId id="418"/>
            <p14:sldId id="419"/>
            <p14:sldId id="260"/>
            <p14:sldId id="420"/>
            <p14:sldId id="421"/>
            <p14:sldId id="422"/>
            <p14:sldId id="423"/>
            <p14:sldId id="424"/>
            <p14:sldId id="427"/>
            <p14:sldId id="425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73810" autoAdjust="0"/>
  </p:normalViewPr>
  <p:slideViewPr>
    <p:cSldViewPr snapToGrid="0">
      <p:cViewPr varScale="1">
        <p:scale>
          <a:sx n="81" d="100"/>
          <a:sy n="81" d="100"/>
        </p:scale>
        <p:origin x="1992" y="18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16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2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2" r:id="rId4"/>
    <p:sldLayoutId id="2147483655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545.com/bit001_dplyr-cheatsheet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/>
              <a:t>An Introduction to the R Programming Language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8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Joining Data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C29A0-7336-7345-A225-5DA84794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left_join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EC4825-35E8-C543-939E-339F0F81E836}"/>
              </a:ext>
            </a:extLst>
          </p:cNvPr>
          <p:cNvGrpSpPr/>
          <p:nvPr/>
        </p:nvGrpSpPr>
        <p:grpSpPr>
          <a:xfrm>
            <a:off x="1839106" y="3344285"/>
            <a:ext cx="8090115" cy="1203859"/>
            <a:chOff x="2080824" y="3162925"/>
            <a:chExt cx="8090003" cy="655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C8947F-F49D-A64E-B482-2224EA9B619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0940B1-EE1E-CE4F-B0EB-A743FD84D131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left_join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(data_frame_1, data_frame_2,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c(“column_1” = “column_2”)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598FE6-74D3-0F48-A22D-881373050503}"/>
              </a:ext>
            </a:extLst>
          </p:cNvPr>
          <p:cNvGrpSpPr/>
          <p:nvPr/>
        </p:nvGrpSpPr>
        <p:grpSpPr>
          <a:xfrm>
            <a:off x="4451334" y="1830469"/>
            <a:ext cx="2377599" cy="1246648"/>
            <a:chOff x="1012469" y="1791601"/>
            <a:chExt cx="2377599" cy="1246648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E181499-2F19-9F49-A91C-5305A5FB31ED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C554D-3FE1-B74F-A495-683B2EDAA22E}"/>
                </a:ext>
              </a:extLst>
            </p:cNvPr>
            <p:cNvSpPr txBox="1"/>
            <p:nvPr/>
          </p:nvSpPr>
          <p:spPr>
            <a:xfrm>
              <a:off x="1012469" y="2034677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first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38E7F1-80F0-2342-B991-9C827DA3E425}"/>
              </a:ext>
            </a:extLst>
          </p:cNvPr>
          <p:cNvGrpSpPr/>
          <p:nvPr/>
        </p:nvGrpSpPr>
        <p:grpSpPr>
          <a:xfrm>
            <a:off x="4635779" y="4900498"/>
            <a:ext cx="2546434" cy="1246648"/>
            <a:chOff x="896764" y="1732048"/>
            <a:chExt cx="2365216" cy="1246648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ECD18825-9270-5D4D-BFA1-EF42A91AADE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F30090-12D2-414F-990F-DBF037304021}"/>
                </a:ext>
              </a:extLst>
            </p:cNvPr>
            <p:cNvSpPr txBox="1"/>
            <p:nvPr/>
          </p:nvSpPr>
          <p:spPr>
            <a:xfrm>
              <a:off x="896764" y="1757812"/>
              <a:ext cx="2365216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column(s) to join 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6CB4D7-223D-C441-94FF-3E1A8D4C8C43}"/>
              </a:ext>
            </a:extLst>
          </p:cNvPr>
          <p:cNvGrpSpPr/>
          <p:nvPr/>
        </p:nvGrpSpPr>
        <p:grpSpPr>
          <a:xfrm>
            <a:off x="1259432" y="1920054"/>
            <a:ext cx="2365216" cy="1246648"/>
            <a:chOff x="1733672" y="1943716"/>
            <a:chExt cx="2365216" cy="1246648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DF3944DF-FF17-004D-A472-D3D25C7434AA}"/>
                </a:ext>
              </a:extLst>
            </p:cNvPr>
            <p:cNvSpPr/>
            <p:nvPr/>
          </p:nvSpPr>
          <p:spPr>
            <a:xfrm>
              <a:off x="1733672" y="1943716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D134DE-5902-E842-8DDC-F06166600EC8}"/>
                </a:ext>
              </a:extLst>
            </p:cNvPr>
            <p:cNvSpPr txBox="1"/>
            <p:nvPr/>
          </p:nvSpPr>
          <p:spPr>
            <a:xfrm>
              <a:off x="1733672" y="2206996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join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102FED-85FB-6447-904C-66ABA7B9CD1C}"/>
              </a:ext>
            </a:extLst>
          </p:cNvPr>
          <p:cNvGrpSpPr/>
          <p:nvPr/>
        </p:nvGrpSpPr>
        <p:grpSpPr>
          <a:xfrm>
            <a:off x="7182213" y="1827854"/>
            <a:ext cx="3129922" cy="1246648"/>
            <a:chOff x="900818" y="1791601"/>
            <a:chExt cx="2613283" cy="1246648"/>
          </a:xfrm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2B60D414-98C2-3843-BAF1-183CAAACBA3D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188FC9-865D-5C48-B5B9-E87EC758BC13}"/>
                </a:ext>
              </a:extLst>
            </p:cNvPr>
            <p:cNvSpPr txBox="1"/>
            <p:nvPr/>
          </p:nvSpPr>
          <p:spPr>
            <a:xfrm>
              <a:off x="900818" y="1833330"/>
              <a:ext cx="2613283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second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5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255A-9C98-7E43-85FC-816AAE79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will include all rows from data frame 1, even if there is no match in data frame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402213-70F1-2348-BA41-86C5D5306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383848"/>
              </p:ext>
            </p:extLst>
          </p:nvPr>
        </p:nvGraphicFramePr>
        <p:xfrm>
          <a:off x="1807463" y="2256472"/>
          <a:ext cx="8153401" cy="234505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27065">
                  <a:extLst>
                    <a:ext uri="{9D8B030D-6E8A-4147-A177-3AD203B41FA5}">
                      <a16:colId xmlns:a16="http://schemas.microsoft.com/office/drawing/2014/main" val="3381969280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850140839"/>
                    </a:ext>
                  </a:extLst>
                </a:gridCol>
                <a:gridCol w="2538233">
                  <a:extLst>
                    <a:ext uri="{9D8B030D-6E8A-4147-A177-3AD203B41FA5}">
                      <a16:colId xmlns:a16="http://schemas.microsoft.com/office/drawing/2014/main" val="1023348339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1637619847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274051627"/>
                    </a:ext>
                  </a:extLst>
                </a:gridCol>
                <a:gridCol w="1039376">
                  <a:extLst>
                    <a:ext uri="{9D8B030D-6E8A-4147-A177-3AD203B41FA5}">
                      <a16:colId xmlns:a16="http://schemas.microsoft.com/office/drawing/2014/main" val="2508982951"/>
                    </a:ext>
                  </a:extLst>
                </a:gridCol>
                <a:gridCol w="1267532">
                  <a:extLst>
                    <a:ext uri="{9D8B030D-6E8A-4147-A177-3AD203B41FA5}">
                      <a16:colId xmlns:a16="http://schemas.microsoft.com/office/drawing/2014/main" val="3621426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781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209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04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4206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544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54155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06026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061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90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2ADCEE-BBF9-9A41-8D22-0536E3121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31671"/>
              </p:ext>
            </p:extLst>
          </p:nvPr>
        </p:nvGraphicFramePr>
        <p:xfrm>
          <a:off x="4316999" y="5049508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067D162-F02B-E14C-8CDF-6AFFDC1684F3}"/>
              </a:ext>
            </a:extLst>
          </p:cNvPr>
          <p:cNvGrpSpPr/>
          <p:nvPr/>
        </p:nvGrpSpPr>
        <p:grpSpPr>
          <a:xfrm>
            <a:off x="2603715" y="4153546"/>
            <a:ext cx="4720111" cy="2758698"/>
            <a:chOff x="2603715" y="4153546"/>
            <a:chExt cx="4720111" cy="27586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F156E03-B7C4-1F48-AB7F-4BCA8BEFC1EE}"/>
                </a:ext>
              </a:extLst>
            </p:cNvPr>
            <p:cNvSpPr/>
            <p:nvPr/>
          </p:nvSpPr>
          <p:spPr>
            <a:xfrm>
              <a:off x="2603715" y="4153546"/>
              <a:ext cx="898902" cy="447981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8DB66C-BF68-CE4F-81E5-13EF107F0D3E}"/>
                </a:ext>
              </a:extLst>
            </p:cNvPr>
            <p:cNvCxnSpPr/>
            <p:nvPr/>
          </p:nvCxnSpPr>
          <p:spPr>
            <a:xfrm>
              <a:off x="3316637" y="4601527"/>
              <a:ext cx="1000362" cy="19387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471505-90E8-1745-A3DA-EC708AF1CFB6}"/>
                </a:ext>
              </a:extLst>
            </p:cNvPr>
            <p:cNvSpPr txBox="1"/>
            <p:nvPr/>
          </p:nvSpPr>
          <p:spPr>
            <a:xfrm>
              <a:off x="4444499" y="6389024"/>
              <a:ext cx="287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No match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0DBD16-25A6-3741-95D6-2D10222ED16B}"/>
              </a:ext>
            </a:extLst>
          </p:cNvPr>
          <p:cNvSpPr txBox="1"/>
          <p:nvPr/>
        </p:nvSpPr>
        <p:spPr>
          <a:xfrm>
            <a:off x="-648191" y="316738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</p:spTree>
    <p:extLst>
      <p:ext uri="{BB962C8B-B14F-4D97-AF65-F5344CB8AC3E}">
        <p14:creationId xmlns:p14="http://schemas.microsoft.com/office/powerpoint/2010/main" val="38270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1C48-A24B-C54C-A5F2-8E57D673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will include all rows from data frame 1, even if there is no match in data frame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581465-866C-2C4E-B03A-A1548DD8D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959904"/>
              </p:ext>
            </p:extLst>
          </p:nvPr>
        </p:nvGraphicFramePr>
        <p:xfrm>
          <a:off x="1023941" y="2819859"/>
          <a:ext cx="9720259" cy="23343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19705">
                  <a:extLst>
                    <a:ext uri="{9D8B030D-6E8A-4147-A177-3AD203B41FA5}">
                      <a16:colId xmlns:a16="http://schemas.microsoft.com/office/drawing/2014/main" val="4292033778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54254251"/>
                    </a:ext>
                  </a:extLst>
                </a:gridCol>
                <a:gridCol w="2515647">
                  <a:extLst>
                    <a:ext uri="{9D8B030D-6E8A-4147-A177-3AD203B41FA5}">
                      <a16:colId xmlns:a16="http://schemas.microsoft.com/office/drawing/2014/main" val="2633722741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940980514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1915833300"/>
                    </a:ext>
                  </a:extLst>
                </a:gridCol>
                <a:gridCol w="1030128">
                  <a:extLst>
                    <a:ext uri="{9D8B030D-6E8A-4147-A177-3AD203B41FA5}">
                      <a16:colId xmlns:a16="http://schemas.microsoft.com/office/drawing/2014/main" val="2178454327"/>
                    </a:ext>
                  </a:extLst>
                </a:gridCol>
                <a:gridCol w="1256254">
                  <a:extLst>
                    <a:ext uri="{9D8B030D-6E8A-4147-A177-3AD203B41FA5}">
                      <a16:colId xmlns:a16="http://schemas.microsoft.com/office/drawing/2014/main" val="2164829499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3144082060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2623630554"/>
                    </a:ext>
                  </a:extLst>
                </a:gridCol>
              </a:tblGrid>
              <a:tr h="3720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proc_code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076505335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26667097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091217281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69680560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997185443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01260526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104242938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225022561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358325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C954F4-D720-564A-B36B-21A4D3942306}"/>
              </a:ext>
            </a:extLst>
          </p:cNvPr>
          <p:cNvSpPr txBox="1"/>
          <p:nvPr/>
        </p:nvSpPr>
        <p:spPr>
          <a:xfrm>
            <a:off x="4444406" y="5749564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E9301B-2E6B-7148-A92A-2A0B7B6F05A1}"/>
              </a:ext>
            </a:extLst>
          </p:cNvPr>
          <p:cNvGrpSpPr/>
          <p:nvPr/>
        </p:nvGrpSpPr>
        <p:grpSpPr>
          <a:xfrm>
            <a:off x="8958020" y="4742481"/>
            <a:ext cx="2913682" cy="1096658"/>
            <a:chOff x="8958020" y="4742481"/>
            <a:chExt cx="2913682" cy="109665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6A08B2-C058-6D45-8FCA-76D7B2ACE237}"/>
                </a:ext>
              </a:extLst>
            </p:cNvPr>
            <p:cNvSpPr/>
            <p:nvPr/>
          </p:nvSpPr>
          <p:spPr>
            <a:xfrm>
              <a:off x="9082007" y="4742481"/>
              <a:ext cx="1662193" cy="41172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D9F6F-42FB-AF4D-9749-1BD5A1E814DF}"/>
                </a:ext>
              </a:extLst>
            </p:cNvPr>
            <p:cNvSpPr txBox="1"/>
            <p:nvPr/>
          </p:nvSpPr>
          <p:spPr>
            <a:xfrm>
              <a:off x="8958020" y="5315919"/>
              <a:ext cx="2913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Empty entries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3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6998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5463-DDAD-024C-B8D5-5A1244BD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by multiple columns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689766-CC17-2B43-9DE8-4EDE8730CDE1}"/>
              </a:ext>
            </a:extLst>
          </p:cNvPr>
          <p:cNvGrpSpPr/>
          <p:nvPr/>
        </p:nvGrpSpPr>
        <p:grpSpPr>
          <a:xfrm>
            <a:off x="1823608" y="2832839"/>
            <a:ext cx="8090115" cy="1695645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042E50-F830-F94C-B204-02B433BA61A5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0AF3EA-8F34-1441-A575-759B3005208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6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(orders, encounters,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”,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	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encounter_date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A4C9F7-F39E-144F-9292-5A65BDF09AB6}"/>
              </a:ext>
            </a:extLst>
          </p:cNvPr>
          <p:cNvSpPr txBox="1"/>
          <p:nvPr/>
        </p:nvSpPr>
        <p:spPr>
          <a:xfrm>
            <a:off x="1823608" y="4819973"/>
            <a:ext cx="809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Both keys must match to join the data sets (and keep the rows for an inner join)</a:t>
            </a:r>
          </a:p>
        </p:txBody>
      </p:sp>
    </p:spTree>
    <p:extLst>
      <p:ext uri="{BB962C8B-B14F-4D97-AF65-F5344CB8AC3E}">
        <p14:creationId xmlns:p14="http://schemas.microsoft.com/office/powerpoint/2010/main" val="93264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5463-DDAD-024C-B8D5-5A1244BD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can be piped into join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689766-CC17-2B43-9DE8-4EDE8730CDE1}"/>
              </a:ext>
            </a:extLst>
          </p:cNvPr>
          <p:cNvGrpSpPr/>
          <p:nvPr/>
        </p:nvGrpSpPr>
        <p:grpSpPr>
          <a:xfrm>
            <a:off x="1823608" y="2832839"/>
            <a:ext cx="8090115" cy="1695645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042E50-F830-F94C-B204-02B433BA61A5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0AF3EA-8F34-1441-A575-759B3005208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6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 %&gt;%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(encounters,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”,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	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encounter_date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A4C9F7-F39E-144F-9292-5A65BDF09AB6}"/>
              </a:ext>
            </a:extLst>
          </p:cNvPr>
          <p:cNvSpPr txBox="1"/>
          <p:nvPr/>
        </p:nvSpPr>
        <p:spPr>
          <a:xfrm>
            <a:off x="1823608" y="4819973"/>
            <a:ext cx="809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Like other </a:t>
            </a:r>
            <a:r>
              <a:rPr lang="en-US" sz="2800" dirty="0" err="1"/>
              <a:t>tidyverse</a:t>
            </a:r>
            <a:r>
              <a:rPr lang="en-US" sz="2800" dirty="0"/>
              <a:t> functions, the first argument is supplied by the pipe</a:t>
            </a:r>
          </a:p>
        </p:txBody>
      </p:sp>
    </p:spTree>
    <p:extLst>
      <p:ext uri="{BB962C8B-B14F-4D97-AF65-F5344CB8AC3E}">
        <p14:creationId xmlns:p14="http://schemas.microsoft.com/office/powerpoint/2010/main" val="345309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89C-4ECF-AA47-88DA-D57EFCF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flavors of 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70D3-60A5-A044-B0C2-4B57B8C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right_join</a:t>
            </a:r>
            <a:r>
              <a:rPr lang="en-US" dirty="0"/>
              <a:t> is similar to </a:t>
            </a:r>
            <a:r>
              <a:rPr lang="en-US" dirty="0" err="1"/>
              <a:t>left_join</a:t>
            </a:r>
            <a:r>
              <a:rPr lang="en-US" dirty="0"/>
              <a:t> but will retain all rows from data frame 2 (rather than data frame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full_join</a:t>
            </a:r>
            <a:r>
              <a:rPr lang="en-US" dirty="0"/>
              <a:t> will retain all rows from both data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semi_join</a:t>
            </a:r>
            <a:r>
              <a:rPr lang="en-US" dirty="0"/>
              <a:t> retain all rows from data frame 1 with matches in data frame 2, but only keep the columns from data frame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anti_join</a:t>
            </a:r>
            <a:r>
              <a:rPr lang="en-US" dirty="0"/>
              <a:t> retains only rows from data frame 1 which do NOT have a match in data frame 2, keeping only data frame 1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Helpful resource on join examples with comic book data: </a:t>
            </a:r>
            <a:r>
              <a:rPr lang="en-US" dirty="0">
                <a:hlinkClick r:id="rId2"/>
              </a:rPr>
              <a:t>https://stat545.com/bit001_dplyr-cheatsheet.html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F3349-FD19-2E4A-8A11-49AEF90A2C6F}"/>
              </a:ext>
            </a:extLst>
          </p:cNvPr>
          <p:cNvSpPr txBox="1"/>
          <p:nvPr/>
        </p:nvSpPr>
        <p:spPr>
          <a:xfrm>
            <a:off x="6633275" y="6431797"/>
            <a:ext cx="555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hlinkClick r:id="rId2"/>
              </a:rPr>
              <a:t>https://stat545.com/bit001_dplyr-cheatsheet.html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969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Combine data frames from separate files into an analysis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Understand the difference between inner joins, left joins, and right joins</a:t>
            </a:r>
          </a:p>
        </p:txBody>
      </p:sp>
    </p:spTree>
    <p:extLst>
      <p:ext uri="{BB962C8B-B14F-4D97-AF65-F5344CB8AC3E}">
        <p14:creationId xmlns:p14="http://schemas.microsoft.com/office/powerpoint/2010/main" val="247278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Combine data frames from separate files into an analysis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Understand the difference between inner joins, left joins, and right joins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25A7-0B30-5946-B90F-4465D0F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 is a common operation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2F3AD9-7672-934E-A9C5-BB44CF636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73992"/>
              </p:ext>
            </p:extLst>
          </p:nvPr>
        </p:nvGraphicFramePr>
        <p:xfrm>
          <a:off x="262873" y="2631757"/>
          <a:ext cx="11666254" cy="159448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286393">
                  <a:extLst>
                    <a:ext uri="{9D8B030D-6E8A-4147-A177-3AD203B41FA5}">
                      <a16:colId xmlns:a16="http://schemas.microsoft.com/office/drawing/2014/main" val="1813745126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2681800363"/>
                    </a:ext>
                  </a:extLst>
                </a:gridCol>
                <a:gridCol w="3947896">
                  <a:extLst>
                    <a:ext uri="{9D8B030D-6E8A-4147-A177-3AD203B41FA5}">
                      <a16:colId xmlns:a16="http://schemas.microsoft.com/office/drawing/2014/main" val="809303644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1883083500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2790015872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3879938344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34033099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7064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PROTHROMBIN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7380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1460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THYROID STIMULATING HORMONE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18172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82502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0258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8297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B52CAD-9610-424D-9835-83CFFB982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459938"/>
              </p:ext>
            </p:extLst>
          </p:nvPr>
        </p:nvGraphicFramePr>
        <p:xfrm>
          <a:off x="4118876" y="5315918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0FB0B3-35F8-DC44-8626-0BDD6B954293}"/>
              </a:ext>
            </a:extLst>
          </p:cNvPr>
          <p:cNvSpPr txBox="1"/>
          <p:nvPr/>
        </p:nvSpPr>
        <p:spPr>
          <a:xfrm>
            <a:off x="3952068" y="1970199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Orders: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47286-3369-2E48-A316-AD29F5617215}"/>
              </a:ext>
            </a:extLst>
          </p:cNvPr>
          <p:cNvSpPr txBox="1"/>
          <p:nvPr/>
        </p:nvSpPr>
        <p:spPr>
          <a:xfrm>
            <a:off x="3934731" y="4566786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Demographics: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5EEA7-EEF0-AA48-9D95-AAD2A3811FA6}"/>
              </a:ext>
            </a:extLst>
          </p:cNvPr>
          <p:cNvGrpSpPr/>
          <p:nvPr/>
        </p:nvGrpSpPr>
        <p:grpSpPr>
          <a:xfrm>
            <a:off x="1487837" y="2631757"/>
            <a:ext cx="3704095" cy="3965161"/>
            <a:chOff x="1487837" y="2631757"/>
            <a:chExt cx="3704095" cy="396516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4F637CD-7719-314E-AF2F-8C674F2A98C2}"/>
                </a:ext>
              </a:extLst>
            </p:cNvPr>
            <p:cNvSpPr/>
            <p:nvPr/>
          </p:nvSpPr>
          <p:spPr>
            <a:xfrm>
              <a:off x="1487837" y="2631757"/>
              <a:ext cx="1394848" cy="1594485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E4C3211-176A-BF4D-8EAF-37F0641B7039}"/>
                </a:ext>
              </a:extLst>
            </p:cNvPr>
            <p:cNvSpPr/>
            <p:nvPr/>
          </p:nvSpPr>
          <p:spPr>
            <a:xfrm>
              <a:off x="4118876" y="5263515"/>
              <a:ext cx="1073056" cy="133340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56A9DF-98C1-4649-B762-565DAC8AE112}"/>
                </a:ext>
              </a:extLst>
            </p:cNvPr>
            <p:cNvCxnSpPr>
              <a:cxnSpLocks/>
            </p:cNvCxnSpPr>
            <p:nvPr/>
          </p:nvCxnSpPr>
          <p:spPr>
            <a:xfrm>
              <a:off x="2882685" y="3285641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1362FF-4BFC-BA4D-B411-16059273BB9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58" y="3678168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9B5377-9407-B241-89F7-C7CFB831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860231" y="4070695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0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CD31-04F9-D447-955A-4E4DAE1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 is a common operation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747338-36CD-204E-A5D3-19912B651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713475"/>
              </p:ext>
            </p:extLst>
          </p:nvPr>
        </p:nvGraphicFramePr>
        <p:xfrm>
          <a:off x="974334" y="2799116"/>
          <a:ext cx="10243331" cy="21138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63816">
                  <a:extLst>
                    <a:ext uri="{9D8B030D-6E8A-4147-A177-3AD203B41FA5}">
                      <a16:colId xmlns:a16="http://schemas.microsoft.com/office/drawing/2014/main" val="1996330419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717533474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1685595097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557067666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1135960388"/>
                    </a:ext>
                  </a:extLst>
                </a:gridCol>
                <a:gridCol w="1085561">
                  <a:extLst>
                    <a:ext uri="{9D8B030D-6E8A-4147-A177-3AD203B41FA5}">
                      <a16:colId xmlns:a16="http://schemas.microsoft.com/office/drawing/2014/main" val="2090998272"/>
                    </a:ext>
                  </a:extLst>
                </a:gridCol>
                <a:gridCol w="1323855">
                  <a:extLst>
                    <a:ext uri="{9D8B030D-6E8A-4147-A177-3AD203B41FA5}">
                      <a16:colId xmlns:a16="http://schemas.microsoft.com/office/drawing/2014/main" val="2864328891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3578252892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4280811014"/>
                    </a:ext>
                  </a:extLst>
                </a:gridCol>
              </a:tblGrid>
              <a:tr h="41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78644846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28023202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302622911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2499409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609080277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8900051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13430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8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4C66-205D-9941-B20A-0FFDA6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inner_join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1FD0C-AE43-524D-AA63-3B9BCCFE22AC}"/>
              </a:ext>
            </a:extLst>
          </p:cNvPr>
          <p:cNvGrpSpPr/>
          <p:nvPr/>
        </p:nvGrpSpPr>
        <p:grpSpPr>
          <a:xfrm>
            <a:off x="1839106" y="3344285"/>
            <a:ext cx="8090115" cy="1203859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D4FBD4-4DAE-2E4D-B6E3-37BCE186A076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833519-E226-0046-898B-A230C54D08B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(data_frame_1, data_frame_2,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c(“column_1” = “column_2”)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81101-45FA-2543-8C78-C43E43F0F846}"/>
              </a:ext>
            </a:extLst>
          </p:cNvPr>
          <p:cNvGrpSpPr/>
          <p:nvPr/>
        </p:nvGrpSpPr>
        <p:grpSpPr>
          <a:xfrm>
            <a:off x="4451334" y="1830469"/>
            <a:ext cx="2377599" cy="1246648"/>
            <a:chOff x="1012469" y="1791601"/>
            <a:chExt cx="2377599" cy="124664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35822895-63AE-7E41-A89F-ADA2C5396AE3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07234D-1124-F749-99B3-CF0E1A61B0F2}"/>
                </a:ext>
              </a:extLst>
            </p:cNvPr>
            <p:cNvSpPr txBox="1"/>
            <p:nvPr/>
          </p:nvSpPr>
          <p:spPr>
            <a:xfrm>
              <a:off x="1012469" y="2034677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first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7CF82-F17F-4E45-8EF6-A21283FF0429}"/>
              </a:ext>
            </a:extLst>
          </p:cNvPr>
          <p:cNvGrpSpPr/>
          <p:nvPr/>
        </p:nvGrpSpPr>
        <p:grpSpPr>
          <a:xfrm>
            <a:off x="4635779" y="4900498"/>
            <a:ext cx="2546434" cy="1246648"/>
            <a:chOff x="896764" y="1732048"/>
            <a:chExt cx="2365216" cy="1246648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2294F626-3243-834A-831A-72C1FF73A5B1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68F51A-C80E-FE43-A035-FA3FA78B57BE}"/>
                </a:ext>
              </a:extLst>
            </p:cNvPr>
            <p:cNvSpPr txBox="1"/>
            <p:nvPr/>
          </p:nvSpPr>
          <p:spPr>
            <a:xfrm>
              <a:off x="896764" y="1757812"/>
              <a:ext cx="2365216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column(s) to join 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EBF68-BD6C-CE4E-85F7-D1A7561B662D}"/>
              </a:ext>
            </a:extLst>
          </p:cNvPr>
          <p:cNvGrpSpPr/>
          <p:nvPr/>
        </p:nvGrpSpPr>
        <p:grpSpPr>
          <a:xfrm>
            <a:off x="1259432" y="1920054"/>
            <a:ext cx="2365216" cy="1246648"/>
            <a:chOff x="1733672" y="1943716"/>
            <a:chExt cx="2365216" cy="1246648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3E8748EA-E601-7345-A657-0E6368E7F6B8}"/>
                </a:ext>
              </a:extLst>
            </p:cNvPr>
            <p:cNvSpPr/>
            <p:nvPr/>
          </p:nvSpPr>
          <p:spPr>
            <a:xfrm>
              <a:off x="1733672" y="1943716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59FBC2-F4B7-8148-86B7-71AD74ECCAE7}"/>
                </a:ext>
              </a:extLst>
            </p:cNvPr>
            <p:cNvSpPr txBox="1"/>
            <p:nvPr/>
          </p:nvSpPr>
          <p:spPr>
            <a:xfrm>
              <a:off x="1733672" y="2206996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join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77005F-7FD2-9744-B567-61E0094E55BF}"/>
              </a:ext>
            </a:extLst>
          </p:cNvPr>
          <p:cNvGrpSpPr/>
          <p:nvPr/>
        </p:nvGrpSpPr>
        <p:grpSpPr>
          <a:xfrm>
            <a:off x="7182213" y="1827854"/>
            <a:ext cx="3129922" cy="1246648"/>
            <a:chOff x="900818" y="1791601"/>
            <a:chExt cx="2613283" cy="1246648"/>
          </a:xfrm>
        </p:grpSpPr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A34A5F8D-870F-7E49-8343-1A0AFD5C1D3B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4695AD-CF13-FD4C-89D9-7DE9DE56732A}"/>
                </a:ext>
              </a:extLst>
            </p:cNvPr>
            <p:cNvSpPr txBox="1"/>
            <p:nvPr/>
          </p:nvSpPr>
          <p:spPr>
            <a:xfrm>
              <a:off x="900818" y="1833330"/>
              <a:ext cx="2613283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second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6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86DB-4520-8F45-8601-CAD11705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will only include rows in which the key appears in both data 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24C34A-A7E5-FE47-B335-D36D88962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575970"/>
              </p:ext>
            </p:extLst>
          </p:nvPr>
        </p:nvGraphicFramePr>
        <p:xfrm>
          <a:off x="1807463" y="2256472"/>
          <a:ext cx="8153401" cy="234505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27065">
                  <a:extLst>
                    <a:ext uri="{9D8B030D-6E8A-4147-A177-3AD203B41FA5}">
                      <a16:colId xmlns:a16="http://schemas.microsoft.com/office/drawing/2014/main" val="3381969280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850140839"/>
                    </a:ext>
                  </a:extLst>
                </a:gridCol>
                <a:gridCol w="2538233">
                  <a:extLst>
                    <a:ext uri="{9D8B030D-6E8A-4147-A177-3AD203B41FA5}">
                      <a16:colId xmlns:a16="http://schemas.microsoft.com/office/drawing/2014/main" val="1023348339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1637619847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274051627"/>
                    </a:ext>
                  </a:extLst>
                </a:gridCol>
                <a:gridCol w="1039376">
                  <a:extLst>
                    <a:ext uri="{9D8B030D-6E8A-4147-A177-3AD203B41FA5}">
                      <a16:colId xmlns:a16="http://schemas.microsoft.com/office/drawing/2014/main" val="2508982951"/>
                    </a:ext>
                  </a:extLst>
                </a:gridCol>
                <a:gridCol w="1267532">
                  <a:extLst>
                    <a:ext uri="{9D8B030D-6E8A-4147-A177-3AD203B41FA5}">
                      <a16:colId xmlns:a16="http://schemas.microsoft.com/office/drawing/2014/main" val="3621426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781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209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04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4206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544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54155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06026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061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90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1C992-2127-EB47-9172-57FF24EF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35478"/>
              </p:ext>
            </p:extLst>
          </p:nvPr>
        </p:nvGraphicFramePr>
        <p:xfrm>
          <a:off x="4316999" y="4991784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2C32AFDA-6D53-2B43-8174-E991DE15A7AB}"/>
              </a:ext>
            </a:extLst>
          </p:cNvPr>
          <p:cNvGrpSpPr/>
          <p:nvPr/>
        </p:nvGrpSpPr>
        <p:grpSpPr>
          <a:xfrm>
            <a:off x="2603715" y="4153546"/>
            <a:ext cx="4720111" cy="2758698"/>
            <a:chOff x="2603715" y="4153546"/>
            <a:chExt cx="4720111" cy="27586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EAB64D-A93B-3343-8AAA-1DB2B877D91B}"/>
                </a:ext>
              </a:extLst>
            </p:cNvPr>
            <p:cNvSpPr/>
            <p:nvPr/>
          </p:nvSpPr>
          <p:spPr>
            <a:xfrm>
              <a:off x="2603715" y="4153546"/>
              <a:ext cx="898902" cy="447981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2A1551-E028-DF4F-84FB-455E31FF43AB}"/>
                </a:ext>
              </a:extLst>
            </p:cNvPr>
            <p:cNvCxnSpPr/>
            <p:nvPr/>
          </p:nvCxnSpPr>
          <p:spPr>
            <a:xfrm>
              <a:off x="3316637" y="4601527"/>
              <a:ext cx="1000362" cy="19387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A43C6-5D73-664D-BF72-918469D6CC7C}"/>
                </a:ext>
              </a:extLst>
            </p:cNvPr>
            <p:cNvSpPr txBox="1"/>
            <p:nvPr/>
          </p:nvSpPr>
          <p:spPr>
            <a:xfrm>
              <a:off x="4444499" y="6389024"/>
              <a:ext cx="287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No match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F731FF-BF06-584C-83E9-CB180F9F9001}"/>
              </a:ext>
            </a:extLst>
          </p:cNvPr>
          <p:cNvSpPr txBox="1"/>
          <p:nvPr/>
        </p:nvSpPr>
        <p:spPr>
          <a:xfrm>
            <a:off x="-648191" y="316738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</p:spTree>
    <p:extLst>
      <p:ext uri="{BB962C8B-B14F-4D97-AF65-F5344CB8AC3E}">
        <p14:creationId xmlns:p14="http://schemas.microsoft.com/office/powerpoint/2010/main" val="33429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9C12-CFA8-DE45-9AB0-D7E1DA05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will only include rows in which the key appears in both data 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049C09-BF69-5E48-A3F8-88710F766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555831"/>
              </p:ext>
            </p:extLst>
          </p:nvPr>
        </p:nvGraphicFramePr>
        <p:xfrm>
          <a:off x="974334" y="2890433"/>
          <a:ext cx="10243331" cy="21138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63816">
                  <a:extLst>
                    <a:ext uri="{9D8B030D-6E8A-4147-A177-3AD203B41FA5}">
                      <a16:colId xmlns:a16="http://schemas.microsoft.com/office/drawing/2014/main" val="1996330419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717533474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1685595097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557067666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1135960388"/>
                    </a:ext>
                  </a:extLst>
                </a:gridCol>
                <a:gridCol w="1085561">
                  <a:extLst>
                    <a:ext uri="{9D8B030D-6E8A-4147-A177-3AD203B41FA5}">
                      <a16:colId xmlns:a16="http://schemas.microsoft.com/office/drawing/2014/main" val="2090998272"/>
                    </a:ext>
                  </a:extLst>
                </a:gridCol>
                <a:gridCol w="1323855">
                  <a:extLst>
                    <a:ext uri="{9D8B030D-6E8A-4147-A177-3AD203B41FA5}">
                      <a16:colId xmlns:a16="http://schemas.microsoft.com/office/drawing/2014/main" val="2864328891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3578252892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4280811014"/>
                    </a:ext>
                  </a:extLst>
                </a:gridCol>
              </a:tblGrid>
              <a:tr h="41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78644846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28023202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302622911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2499409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609080277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8900051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1343007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9CBA17-83EF-B044-A5B3-53BE883F6F22}"/>
              </a:ext>
            </a:extLst>
          </p:cNvPr>
          <p:cNvSpPr txBox="1"/>
          <p:nvPr/>
        </p:nvSpPr>
        <p:spPr>
          <a:xfrm>
            <a:off x="4444500" y="554826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 rows</a:t>
            </a:r>
          </a:p>
        </p:txBody>
      </p:sp>
    </p:spTree>
    <p:extLst>
      <p:ext uri="{BB962C8B-B14F-4D97-AF65-F5344CB8AC3E}">
        <p14:creationId xmlns:p14="http://schemas.microsoft.com/office/powerpoint/2010/main" val="26039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38989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the setup chunk in “08 – </a:t>
            </a:r>
            <a:r>
              <a:rPr lang="en-US" dirty="0" err="1"/>
              <a:t>Join.Rmd</a:t>
            </a:r>
            <a:r>
              <a:rPr lang="en-US" dirty="0"/>
              <a:t>”</a:t>
            </a:r>
          </a:p>
          <a:p>
            <a:r>
              <a:rPr lang="en-US" dirty="0"/>
              <a:t>Perform an inner join on the orders data frame and the patients data frame on the </a:t>
            </a:r>
            <a:r>
              <a:rPr lang="en-US" i="1" dirty="0" err="1"/>
              <a:t>patient_id</a:t>
            </a:r>
            <a:r>
              <a:rPr lang="en-US" i="1" dirty="0"/>
              <a:t> </a:t>
            </a:r>
            <a:r>
              <a:rPr lang="en-US" dirty="0"/>
              <a:t>variable.</a:t>
            </a:r>
          </a:p>
          <a:p>
            <a:r>
              <a:rPr lang="en-US" dirty="0"/>
              <a:t>What happens if you don’t include the variable to join on?</a:t>
            </a:r>
          </a:p>
        </p:txBody>
      </p:sp>
    </p:spTree>
    <p:extLst>
      <p:ext uri="{BB962C8B-B14F-4D97-AF65-F5344CB8AC3E}">
        <p14:creationId xmlns:p14="http://schemas.microsoft.com/office/powerpoint/2010/main" val="23909488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22004</TotalTime>
  <Words>1133</Words>
  <Application>Microsoft Macintosh PowerPoint</Application>
  <PresentationFormat>Widescreen</PresentationFormat>
  <Paragraphs>464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Narrow</vt:lpstr>
      <vt:lpstr>Calibri</vt:lpstr>
      <vt:lpstr>Courier New</vt:lpstr>
      <vt:lpstr>Monaco</vt:lpstr>
      <vt:lpstr>Tw Cen MT</vt:lpstr>
      <vt:lpstr>Tw Cen MT Condensed</vt:lpstr>
      <vt:lpstr>Wingdings 3</vt:lpstr>
      <vt:lpstr>Office Theme</vt:lpstr>
      <vt:lpstr>Integral</vt:lpstr>
      <vt:lpstr>An Introduction to the R Programming Language</vt:lpstr>
      <vt:lpstr>Goals and Objectives</vt:lpstr>
      <vt:lpstr>Joining Data Sets</vt:lpstr>
      <vt:lpstr>Combining data sets is a common operation</vt:lpstr>
      <vt:lpstr>Combining data sets is a common operation</vt:lpstr>
      <vt:lpstr>inner_join()</vt:lpstr>
      <vt:lpstr>Inner join will only include rows in which the key appears in both data sets</vt:lpstr>
      <vt:lpstr>Inner join will only include rows in which the key appears in both data sets</vt:lpstr>
      <vt:lpstr>Your Turn 1</vt:lpstr>
      <vt:lpstr>left_join()</vt:lpstr>
      <vt:lpstr>Left join will include all rows from data frame 1, even if there is no match in data frame 2</vt:lpstr>
      <vt:lpstr>Left join will include all rows from data frame 1, even if there is no match in data frame 2</vt:lpstr>
      <vt:lpstr>What else?</vt:lpstr>
      <vt:lpstr>Join by multiple columns</vt:lpstr>
      <vt:lpstr>Data can be piped into join functions</vt:lpstr>
      <vt:lpstr>There are many flavors of joins</vt:lpstr>
      <vt:lpstr>Goals and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237</cp:revision>
  <dcterms:modified xsi:type="dcterms:W3CDTF">2019-08-01T03:43:46Z</dcterms:modified>
</cp:coreProperties>
</file>